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81546" autoAdjust="0"/>
  </p:normalViewPr>
  <p:slideViewPr>
    <p:cSldViewPr snapToGrid="0">
      <p:cViewPr varScale="1">
        <p:scale>
          <a:sx n="52" d="100"/>
          <a:sy n="52" d="100"/>
        </p:scale>
        <p:origin x="1142"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DCDB06-E32C-4DE5-86F4-3536C6A72D89}" type="datetimeFigureOut">
              <a:rPr lang="en-US" smtClean="0"/>
              <a:t>2/24/2019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5487F8-8520-44B1-8211-6D1AEC3AF512}" type="slidenum">
              <a:rPr lang="en-US" smtClean="0"/>
              <a:t>‹#›</a:t>
            </a:fld>
            <a:endParaRPr lang="en-US"/>
          </a:p>
        </p:txBody>
      </p:sp>
    </p:spTree>
    <p:extLst>
      <p:ext uri="{BB962C8B-B14F-4D97-AF65-F5344CB8AC3E}">
        <p14:creationId xmlns:p14="http://schemas.microsoft.com/office/powerpoint/2010/main" val="20674482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smtClean="0"/>
              <a:t>In the year 2010, Netflix earned a reputation as the largest and most re-known brand to employ subscription by use of internet streaming services. </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smtClean="0"/>
              <a:t>The growing market trend of viewing from home provided Netflix with a solid entrenchment base, and they held the majority of subscribers. </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smtClean="0"/>
              <a:t>The same year saw Netflix branch out into Canada. The next year they expanded their brand in 43 nations. </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smtClean="0"/>
              <a:t>The DVD-by-mail option was only available in North America just as it has always been. In the year 2012, Netflix records 120,000 titles within their streaming arsenal which is a record since they had the most streaming titles than everyone in the industry. </a:t>
            </a:r>
          </a:p>
          <a:p>
            <a:endParaRPr lang="en-US" dirty="0"/>
          </a:p>
        </p:txBody>
      </p:sp>
      <p:sp>
        <p:nvSpPr>
          <p:cNvPr id="4" name="Slide Number Placeholder 3"/>
          <p:cNvSpPr>
            <a:spLocks noGrp="1"/>
          </p:cNvSpPr>
          <p:nvPr>
            <p:ph type="sldNum" sz="quarter" idx="10"/>
          </p:nvPr>
        </p:nvSpPr>
        <p:spPr/>
        <p:txBody>
          <a:bodyPr/>
          <a:lstStyle/>
          <a:p>
            <a:fld id="{365487F8-8520-44B1-8211-6D1AEC3AF512}" type="slidenum">
              <a:rPr lang="en-US" smtClean="0"/>
              <a:t>2</a:t>
            </a:fld>
            <a:endParaRPr lang="en-US"/>
          </a:p>
        </p:txBody>
      </p:sp>
    </p:spTree>
    <p:extLst>
      <p:ext uri="{BB962C8B-B14F-4D97-AF65-F5344CB8AC3E}">
        <p14:creationId xmlns:p14="http://schemas.microsoft.com/office/powerpoint/2010/main" val="497945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200" kern="1200" dirty="0" smtClean="0">
                <a:solidFill>
                  <a:schemeClr val="tx1"/>
                </a:solidFill>
                <a:effectLst/>
                <a:latin typeface="+mn-lt"/>
                <a:ea typeface="+mn-ea"/>
                <a:cs typeface="+mn-cs"/>
              </a:rPr>
              <a:t>The current marketing strategy involves marketing streaming procedures to the mail subscriber to encourage switch into a streaming subscription. </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200" kern="1200" dirty="0" smtClean="0">
                <a:solidFill>
                  <a:schemeClr val="tx1"/>
                </a:solidFill>
                <a:effectLst/>
                <a:latin typeface="+mn-lt"/>
                <a:ea typeface="+mn-ea"/>
                <a:cs typeface="+mn-cs"/>
              </a:rPr>
              <a:t>This endeavor serves to reduce costs associated with postage. International expansion was strategized to increase influence and profits based on                                                                                                                                                                                                                                                                                                                                                                                                                                                                                                                                                                                                                                                                                                                                                                                                                                                                                                                                                                                                                                                                                                                                                                                                                                                                                                                                                                                                                                                                                                                                                                                                                                                                                                                                                                                                                  their streaming services. </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200" kern="1200" dirty="0" smtClean="0">
                <a:solidFill>
                  <a:schemeClr val="tx1"/>
                </a:solidFill>
                <a:effectLst/>
                <a:latin typeface="+mn-lt"/>
                <a:ea typeface="+mn-ea"/>
                <a:cs typeface="+mn-cs"/>
              </a:rPr>
              <a:t>This endeavor encountered challenges in the form of lack adoption of technological devices equipped with internet capabilities, no available internet connections employing high-speed characteristics that the streaming service requires or consumer satisfaction, and not many households had adopted credit cards in online commerce.</a:t>
            </a:r>
          </a:p>
          <a:p>
            <a:endParaRPr lang="en-US" dirty="0"/>
          </a:p>
        </p:txBody>
      </p:sp>
      <p:sp>
        <p:nvSpPr>
          <p:cNvPr id="4" name="Slide Number Placeholder 3"/>
          <p:cNvSpPr>
            <a:spLocks noGrp="1"/>
          </p:cNvSpPr>
          <p:nvPr>
            <p:ph type="sldNum" sz="quarter" idx="10"/>
          </p:nvPr>
        </p:nvSpPr>
        <p:spPr/>
        <p:txBody>
          <a:bodyPr/>
          <a:lstStyle/>
          <a:p>
            <a:fld id="{365487F8-8520-44B1-8211-6D1AEC3AF512}" type="slidenum">
              <a:rPr lang="en-US" smtClean="0"/>
              <a:t>3</a:t>
            </a:fld>
            <a:endParaRPr lang="en-US"/>
          </a:p>
        </p:txBody>
      </p:sp>
    </p:spTree>
    <p:extLst>
      <p:ext uri="{BB962C8B-B14F-4D97-AF65-F5344CB8AC3E}">
        <p14:creationId xmlns:p14="http://schemas.microsoft.com/office/powerpoint/2010/main" val="3512094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Ø"/>
            </a:pPr>
            <a:r>
              <a:rPr lang="en-US" sz="1200" kern="1200" dirty="0" smtClean="0">
                <a:solidFill>
                  <a:schemeClr val="tx1"/>
                </a:solidFill>
                <a:effectLst/>
                <a:latin typeface="+mn-lt"/>
                <a:ea typeface="+mn-ea"/>
                <a:cs typeface="+mn-cs"/>
              </a:rPr>
              <a:t>Clients record a very high level of bargaining power. Customers enjoy little to no switching costs which provides them with a lot of more options to choose from should the brand disinterest them. </a:t>
            </a:r>
          </a:p>
          <a:p>
            <a:pPr marL="171450" indent="-171450">
              <a:buFont typeface="Wingdings" panose="05000000000000000000" pitchFamily="2" charset="2"/>
              <a:buChar char="Ø"/>
            </a:pPr>
            <a:r>
              <a:rPr lang="en-US" sz="1200" kern="1200" dirty="0" smtClean="0">
                <a:solidFill>
                  <a:schemeClr val="tx1"/>
                </a:solidFill>
                <a:effectLst/>
                <a:latin typeface="+mn-lt"/>
                <a:ea typeface="+mn-ea"/>
                <a:cs typeface="+mn-cs"/>
              </a:rPr>
              <a:t>Suppliers also record a moderately high aspect of bargaining power. The suppliers can force and exploit increase in pricing on content or drop quality of the products they supply which decreases a firm’s profitability. </a:t>
            </a:r>
            <a:endParaRPr lang="en-US" dirty="0"/>
          </a:p>
        </p:txBody>
      </p:sp>
      <p:sp>
        <p:nvSpPr>
          <p:cNvPr id="4" name="Slide Number Placeholder 3"/>
          <p:cNvSpPr>
            <a:spLocks noGrp="1"/>
          </p:cNvSpPr>
          <p:nvPr>
            <p:ph type="sldNum" sz="quarter" idx="10"/>
          </p:nvPr>
        </p:nvSpPr>
        <p:spPr/>
        <p:txBody>
          <a:bodyPr/>
          <a:lstStyle/>
          <a:p>
            <a:fld id="{365487F8-8520-44B1-8211-6D1AEC3AF512}" type="slidenum">
              <a:rPr lang="en-US" smtClean="0"/>
              <a:t>4</a:t>
            </a:fld>
            <a:endParaRPr lang="en-US"/>
          </a:p>
        </p:txBody>
      </p:sp>
    </p:spTree>
    <p:extLst>
      <p:ext uri="{BB962C8B-B14F-4D97-AF65-F5344CB8AC3E}">
        <p14:creationId xmlns:p14="http://schemas.microsoft.com/office/powerpoint/2010/main" val="11323589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Ø"/>
            </a:pPr>
            <a:r>
              <a:rPr lang="en-US" sz="1200" kern="1200" dirty="0" smtClean="0">
                <a:solidFill>
                  <a:schemeClr val="tx1"/>
                </a:solidFill>
                <a:effectLst/>
                <a:latin typeface="+mn-lt"/>
                <a:ea typeface="+mn-ea"/>
                <a:cs typeface="+mn-cs"/>
              </a:rPr>
              <a:t>ISP capacity have increased gradually in the last five years which has a critical positive output in technologies that supported the present demand for internet services to facilitate their streaming preferences.</a:t>
            </a:r>
          </a:p>
          <a:p>
            <a:pPr marL="171450" indent="-171450">
              <a:buFont typeface="Wingdings" panose="05000000000000000000" pitchFamily="2" charset="2"/>
              <a:buChar char="Ø"/>
            </a:pPr>
            <a:r>
              <a:rPr lang="en-US" sz="1200" kern="1200" dirty="0" smtClean="0">
                <a:solidFill>
                  <a:schemeClr val="tx1"/>
                </a:solidFill>
                <a:effectLst/>
                <a:latin typeface="+mn-lt"/>
                <a:ea typeface="+mn-ea"/>
                <a:cs typeface="+mn-cs"/>
              </a:rPr>
              <a:t>Netflix have adopted technologies which develop an ecosystem to accommodate streaming options to internet-connected devices</a:t>
            </a:r>
          </a:p>
          <a:p>
            <a:pPr marL="171450" indent="-171450">
              <a:buFont typeface="Wingdings" panose="05000000000000000000" pitchFamily="2" charset="2"/>
              <a:buChar char="Ø"/>
            </a:pPr>
            <a:r>
              <a:rPr lang="en-US" sz="1200" kern="1200" dirty="0" smtClean="0">
                <a:solidFill>
                  <a:schemeClr val="tx1"/>
                </a:solidFill>
                <a:effectLst/>
                <a:latin typeface="+mn-lt"/>
                <a:ea typeface="+mn-ea"/>
                <a:cs typeface="+mn-cs"/>
              </a:rPr>
              <a:t>Netflix have also ventured into content production which has eliminated the cost incurred in dealing with studios on their products</a:t>
            </a:r>
          </a:p>
          <a:p>
            <a:pPr marL="171450" indent="-171450">
              <a:buFont typeface="Wingdings" panose="05000000000000000000" pitchFamily="2" charset="2"/>
              <a:buChar char="Ø"/>
            </a:pPr>
            <a:r>
              <a:rPr lang="en-US" sz="1200" kern="1200" dirty="0" smtClean="0">
                <a:solidFill>
                  <a:schemeClr val="tx1"/>
                </a:solidFill>
                <a:effectLst/>
                <a:latin typeface="+mn-lt"/>
                <a:ea typeface="+mn-ea"/>
                <a:cs typeface="+mn-cs"/>
              </a:rPr>
              <a:t>Netflix have also created their application which is fitted to consumer devices for ease of access. </a:t>
            </a:r>
            <a:endParaRPr lang="en-US" dirty="0"/>
          </a:p>
        </p:txBody>
      </p:sp>
      <p:sp>
        <p:nvSpPr>
          <p:cNvPr id="4" name="Slide Number Placeholder 3"/>
          <p:cNvSpPr>
            <a:spLocks noGrp="1"/>
          </p:cNvSpPr>
          <p:nvPr>
            <p:ph type="sldNum" sz="quarter" idx="10"/>
          </p:nvPr>
        </p:nvSpPr>
        <p:spPr/>
        <p:txBody>
          <a:bodyPr/>
          <a:lstStyle/>
          <a:p>
            <a:fld id="{365487F8-8520-44B1-8211-6D1AEC3AF512}" type="slidenum">
              <a:rPr lang="en-US" smtClean="0"/>
              <a:t>5</a:t>
            </a:fld>
            <a:endParaRPr lang="en-US"/>
          </a:p>
        </p:txBody>
      </p:sp>
    </p:spTree>
    <p:extLst>
      <p:ext uri="{BB962C8B-B14F-4D97-AF65-F5344CB8AC3E}">
        <p14:creationId xmlns:p14="http://schemas.microsoft.com/office/powerpoint/2010/main" val="40884563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Ø"/>
            </a:pPr>
            <a:r>
              <a:rPr lang="en-US" sz="1200" kern="1200" dirty="0" smtClean="0">
                <a:solidFill>
                  <a:schemeClr val="tx1"/>
                </a:solidFill>
                <a:effectLst/>
                <a:latin typeface="+mn-lt"/>
                <a:ea typeface="+mn-ea"/>
                <a:cs typeface="+mn-cs"/>
              </a:rPr>
              <a:t>The Netflix management has also recorded a number of missteps. Poor public relations and communications with consumers concerning price and company restructuring has carried a negative sentiment with the consumers.</a:t>
            </a:r>
          </a:p>
          <a:p>
            <a:pPr marL="171450" indent="-171450">
              <a:buFont typeface="Wingdings" panose="05000000000000000000" pitchFamily="2" charset="2"/>
              <a:buChar char="Ø"/>
            </a:pPr>
            <a:r>
              <a:rPr lang="en-US" sz="1200" kern="1200" dirty="0" smtClean="0">
                <a:solidFill>
                  <a:schemeClr val="tx1"/>
                </a:solidFill>
                <a:effectLst/>
                <a:latin typeface="+mn-lt"/>
                <a:ea typeface="+mn-ea"/>
                <a:cs typeface="+mn-cs"/>
              </a:rPr>
              <a:t>Netflix have outsourced storage and delivery.  They make use of Amazon AWS cloud computing services to store and stream content to customers. </a:t>
            </a:r>
          </a:p>
          <a:p>
            <a:endParaRPr lang="en-US" dirty="0"/>
          </a:p>
        </p:txBody>
      </p:sp>
      <p:sp>
        <p:nvSpPr>
          <p:cNvPr id="4" name="Slide Number Placeholder 3"/>
          <p:cNvSpPr>
            <a:spLocks noGrp="1"/>
          </p:cNvSpPr>
          <p:nvPr>
            <p:ph type="sldNum" sz="quarter" idx="10"/>
          </p:nvPr>
        </p:nvSpPr>
        <p:spPr/>
        <p:txBody>
          <a:bodyPr/>
          <a:lstStyle/>
          <a:p>
            <a:fld id="{365487F8-8520-44B1-8211-6D1AEC3AF512}" type="slidenum">
              <a:rPr lang="en-US" smtClean="0"/>
              <a:t>6</a:t>
            </a:fld>
            <a:endParaRPr lang="en-US"/>
          </a:p>
        </p:txBody>
      </p:sp>
    </p:spTree>
    <p:extLst>
      <p:ext uri="{BB962C8B-B14F-4D97-AF65-F5344CB8AC3E}">
        <p14:creationId xmlns:p14="http://schemas.microsoft.com/office/powerpoint/2010/main" val="37703735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200" kern="1200" dirty="0" smtClean="0">
                <a:solidFill>
                  <a:schemeClr val="tx1"/>
                </a:solidFill>
                <a:effectLst/>
                <a:latin typeface="+mn-lt"/>
                <a:ea typeface="+mn-ea"/>
                <a:cs typeface="+mn-cs"/>
              </a:rPr>
              <a:t>Netflix can form partnerships with local organizations and bundle their services together with the local which will promote their brand in a better way. </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200" kern="1200" dirty="0" smtClean="0">
                <a:solidFill>
                  <a:schemeClr val="tx1"/>
                </a:solidFill>
                <a:effectLst/>
                <a:latin typeface="+mn-lt"/>
                <a:ea typeface="+mn-ea"/>
                <a:cs typeface="+mn-cs"/>
              </a:rPr>
              <a:t>They can integrate foreign-language programming which will curb the criticism that US-based streaming services only offer English speaking content. </a:t>
            </a:r>
          </a:p>
          <a:p>
            <a:pPr marL="171450" indent="-171450">
              <a:buFont typeface="Wingdings" panose="05000000000000000000" pitchFamily="2" charset="2"/>
              <a:buChar char="Ø"/>
            </a:pPr>
            <a:endParaRPr lang="en-US" dirty="0"/>
          </a:p>
        </p:txBody>
      </p:sp>
      <p:sp>
        <p:nvSpPr>
          <p:cNvPr id="4" name="Slide Number Placeholder 3"/>
          <p:cNvSpPr>
            <a:spLocks noGrp="1"/>
          </p:cNvSpPr>
          <p:nvPr>
            <p:ph type="sldNum" sz="quarter" idx="10"/>
          </p:nvPr>
        </p:nvSpPr>
        <p:spPr/>
        <p:txBody>
          <a:bodyPr/>
          <a:lstStyle/>
          <a:p>
            <a:fld id="{365487F8-8520-44B1-8211-6D1AEC3AF512}" type="slidenum">
              <a:rPr lang="en-US" smtClean="0"/>
              <a:t>7</a:t>
            </a:fld>
            <a:endParaRPr lang="en-US"/>
          </a:p>
        </p:txBody>
      </p:sp>
    </p:spTree>
    <p:extLst>
      <p:ext uri="{BB962C8B-B14F-4D97-AF65-F5344CB8AC3E}">
        <p14:creationId xmlns:p14="http://schemas.microsoft.com/office/powerpoint/2010/main" val="7677788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smtClean="0"/>
              <a:t>Piracy has led to more than 5.4 billion downloads of media alone in the year 2016. Piracy hinders all content producer’s business model and put in jeopardy the ability to fund content in the future. </a:t>
            </a:r>
          </a:p>
          <a:p>
            <a:endParaRPr lang="en-US" dirty="0"/>
          </a:p>
        </p:txBody>
      </p:sp>
      <p:sp>
        <p:nvSpPr>
          <p:cNvPr id="4" name="Slide Number Placeholder 3"/>
          <p:cNvSpPr>
            <a:spLocks noGrp="1"/>
          </p:cNvSpPr>
          <p:nvPr>
            <p:ph type="sldNum" sz="quarter" idx="10"/>
          </p:nvPr>
        </p:nvSpPr>
        <p:spPr/>
        <p:txBody>
          <a:bodyPr/>
          <a:lstStyle/>
          <a:p>
            <a:fld id="{365487F8-8520-44B1-8211-6D1AEC3AF512}" type="slidenum">
              <a:rPr lang="en-US" smtClean="0"/>
              <a:t>8</a:t>
            </a:fld>
            <a:endParaRPr lang="en-US"/>
          </a:p>
        </p:txBody>
      </p:sp>
    </p:spTree>
    <p:extLst>
      <p:ext uri="{BB962C8B-B14F-4D97-AF65-F5344CB8AC3E}">
        <p14:creationId xmlns:p14="http://schemas.microsoft.com/office/powerpoint/2010/main" val="4799899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3E7AD56-6C57-456A-870B-DBBE2F5FD835}" type="datetimeFigureOut">
              <a:rPr lang="en-US" smtClean="0"/>
              <a:t>2/24/2019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57D0C9-888A-4B74-A6D8-84F152228C82}" type="slidenum">
              <a:rPr lang="en-US" smtClean="0"/>
              <a:t>‹#›</a:t>
            </a:fld>
            <a:endParaRPr lang="en-US"/>
          </a:p>
        </p:txBody>
      </p:sp>
    </p:spTree>
    <p:extLst>
      <p:ext uri="{BB962C8B-B14F-4D97-AF65-F5344CB8AC3E}">
        <p14:creationId xmlns:p14="http://schemas.microsoft.com/office/powerpoint/2010/main" val="22695351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3E7AD56-6C57-456A-870B-DBBE2F5FD835}" type="datetimeFigureOut">
              <a:rPr lang="en-US" smtClean="0"/>
              <a:t>2/24/2019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57D0C9-888A-4B74-A6D8-84F152228C82}" type="slidenum">
              <a:rPr lang="en-US" smtClean="0"/>
              <a:t>‹#›</a:t>
            </a:fld>
            <a:endParaRPr lang="en-US"/>
          </a:p>
        </p:txBody>
      </p:sp>
    </p:spTree>
    <p:extLst>
      <p:ext uri="{BB962C8B-B14F-4D97-AF65-F5344CB8AC3E}">
        <p14:creationId xmlns:p14="http://schemas.microsoft.com/office/powerpoint/2010/main" val="3147933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3E7AD56-6C57-456A-870B-DBBE2F5FD835}" type="datetimeFigureOut">
              <a:rPr lang="en-US" smtClean="0"/>
              <a:t>2/24/2019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57D0C9-888A-4B74-A6D8-84F152228C82}" type="slidenum">
              <a:rPr lang="en-US" smtClean="0"/>
              <a:t>‹#›</a:t>
            </a:fld>
            <a:endParaRPr lang="en-US"/>
          </a:p>
        </p:txBody>
      </p:sp>
    </p:spTree>
    <p:extLst>
      <p:ext uri="{BB962C8B-B14F-4D97-AF65-F5344CB8AC3E}">
        <p14:creationId xmlns:p14="http://schemas.microsoft.com/office/powerpoint/2010/main" val="34456953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3E7AD56-6C57-456A-870B-DBBE2F5FD835}" type="datetimeFigureOut">
              <a:rPr lang="en-US" smtClean="0"/>
              <a:t>2/24/2019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57D0C9-888A-4B74-A6D8-84F152228C82}" type="slidenum">
              <a:rPr lang="en-US" smtClean="0"/>
              <a:t>‹#›</a:t>
            </a:fld>
            <a:endParaRPr lang="en-US"/>
          </a:p>
        </p:txBody>
      </p:sp>
    </p:spTree>
    <p:extLst>
      <p:ext uri="{BB962C8B-B14F-4D97-AF65-F5344CB8AC3E}">
        <p14:creationId xmlns:p14="http://schemas.microsoft.com/office/powerpoint/2010/main" val="42997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3E7AD56-6C57-456A-870B-DBBE2F5FD835}" type="datetimeFigureOut">
              <a:rPr lang="en-US" smtClean="0"/>
              <a:t>2/24/2019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57D0C9-888A-4B74-A6D8-84F152228C82}" type="slidenum">
              <a:rPr lang="en-US" smtClean="0"/>
              <a:t>‹#›</a:t>
            </a:fld>
            <a:endParaRPr lang="en-US"/>
          </a:p>
        </p:txBody>
      </p:sp>
    </p:spTree>
    <p:extLst>
      <p:ext uri="{BB962C8B-B14F-4D97-AF65-F5344CB8AC3E}">
        <p14:creationId xmlns:p14="http://schemas.microsoft.com/office/powerpoint/2010/main" val="1403376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3E7AD56-6C57-456A-870B-DBBE2F5FD835}" type="datetimeFigureOut">
              <a:rPr lang="en-US" smtClean="0"/>
              <a:t>2/24/2019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57D0C9-888A-4B74-A6D8-84F152228C82}" type="slidenum">
              <a:rPr lang="en-US" smtClean="0"/>
              <a:t>‹#›</a:t>
            </a:fld>
            <a:endParaRPr lang="en-US"/>
          </a:p>
        </p:txBody>
      </p:sp>
    </p:spTree>
    <p:extLst>
      <p:ext uri="{BB962C8B-B14F-4D97-AF65-F5344CB8AC3E}">
        <p14:creationId xmlns:p14="http://schemas.microsoft.com/office/powerpoint/2010/main" val="29505026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E7AD56-6C57-456A-870B-DBBE2F5FD835}" type="datetimeFigureOut">
              <a:rPr lang="en-US" smtClean="0"/>
              <a:t>2/24/2019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57D0C9-888A-4B74-A6D8-84F152228C82}" type="slidenum">
              <a:rPr lang="en-US" smtClean="0"/>
              <a:t>‹#›</a:t>
            </a:fld>
            <a:endParaRPr lang="en-US"/>
          </a:p>
        </p:txBody>
      </p:sp>
    </p:spTree>
    <p:extLst>
      <p:ext uri="{BB962C8B-B14F-4D97-AF65-F5344CB8AC3E}">
        <p14:creationId xmlns:p14="http://schemas.microsoft.com/office/powerpoint/2010/main" val="35212448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3E7AD56-6C57-456A-870B-DBBE2F5FD835}" type="datetimeFigureOut">
              <a:rPr lang="en-US" smtClean="0"/>
              <a:t>2/24/2019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57D0C9-888A-4B74-A6D8-84F152228C82}" type="slidenum">
              <a:rPr lang="en-US" smtClean="0"/>
              <a:t>‹#›</a:t>
            </a:fld>
            <a:endParaRPr lang="en-US"/>
          </a:p>
        </p:txBody>
      </p:sp>
    </p:spTree>
    <p:extLst>
      <p:ext uri="{BB962C8B-B14F-4D97-AF65-F5344CB8AC3E}">
        <p14:creationId xmlns:p14="http://schemas.microsoft.com/office/powerpoint/2010/main" val="1280403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A3E7AD56-6C57-456A-870B-DBBE2F5FD835}" type="datetimeFigureOut">
              <a:rPr lang="en-US" smtClean="0"/>
              <a:t>2/24/2019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57D0C9-888A-4B74-A6D8-84F152228C82}" type="slidenum">
              <a:rPr lang="en-US" smtClean="0"/>
              <a:t>‹#›</a:t>
            </a:fld>
            <a:endParaRPr lang="en-US"/>
          </a:p>
        </p:txBody>
      </p:sp>
    </p:spTree>
    <p:extLst>
      <p:ext uri="{BB962C8B-B14F-4D97-AF65-F5344CB8AC3E}">
        <p14:creationId xmlns:p14="http://schemas.microsoft.com/office/powerpoint/2010/main" val="3785079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3E7AD56-6C57-456A-870B-DBBE2F5FD835}" type="datetimeFigureOut">
              <a:rPr lang="en-US" smtClean="0"/>
              <a:t>2/24/2019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57D0C9-888A-4B74-A6D8-84F152228C82}" type="slidenum">
              <a:rPr lang="en-US" smtClean="0"/>
              <a:t>‹#›</a:t>
            </a:fld>
            <a:endParaRPr lang="en-US"/>
          </a:p>
        </p:txBody>
      </p:sp>
    </p:spTree>
    <p:extLst>
      <p:ext uri="{BB962C8B-B14F-4D97-AF65-F5344CB8AC3E}">
        <p14:creationId xmlns:p14="http://schemas.microsoft.com/office/powerpoint/2010/main" val="1142266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3E7AD56-6C57-456A-870B-DBBE2F5FD835}" type="datetimeFigureOut">
              <a:rPr lang="en-US" smtClean="0"/>
              <a:t>2/24/2019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57D0C9-888A-4B74-A6D8-84F152228C82}"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5111228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3E7AD56-6C57-456A-870B-DBBE2F5FD835}" type="datetimeFigureOut">
              <a:rPr lang="en-US" smtClean="0"/>
              <a:t>2/24/2019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57D0C9-888A-4B74-A6D8-84F152228C82}" type="slidenum">
              <a:rPr lang="en-US" smtClean="0"/>
              <a:t>‹#›</a:t>
            </a:fld>
            <a:endParaRPr lang="en-US"/>
          </a:p>
        </p:txBody>
      </p:sp>
    </p:spTree>
    <p:extLst>
      <p:ext uri="{BB962C8B-B14F-4D97-AF65-F5344CB8AC3E}">
        <p14:creationId xmlns:p14="http://schemas.microsoft.com/office/powerpoint/2010/main" val="19607987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3E7AD56-6C57-456A-870B-DBBE2F5FD835}" type="datetimeFigureOut">
              <a:rPr lang="en-US" smtClean="0"/>
              <a:t>2/24/2019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57D0C9-888A-4B74-A6D8-84F152228C82}"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8119630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3E7AD56-6C57-456A-870B-DBBE2F5FD835}" type="datetimeFigureOut">
              <a:rPr lang="en-US" smtClean="0"/>
              <a:t>2/24/2019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57D0C9-888A-4B74-A6D8-84F152228C82}" type="slidenum">
              <a:rPr lang="en-US" smtClean="0"/>
              <a:t>‹#›</a:t>
            </a:fld>
            <a:endParaRPr lang="en-US"/>
          </a:p>
        </p:txBody>
      </p:sp>
    </p:spTree>
    <p:extLst>
      <p:ext uri="{BB962C8B-B14F-4D97-AF65-F5344CB8AC3E}">
        <p14:creationId xmlns:p14="http://schemas.microsoft.com/office/powerpoint/2010/main" val="39277994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3E7AD56-6C57-456A-870B-DBBE2F5FD835}" type="datetimeFigureOut">
              <a:rPr lang="en-US" smtClean="0"/>
              <a:t>2/24/2019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57D0C9-888A-4B74-A6D8-84F152228C82}" type="slidenum">
              <a:rPr lang="en-US" smtClean="0"/>
              <a:t>‹#›</a:t>
            </a:fld>
            <a:endParaRPr lang="en-US"/>
          </a:p>
        </p:txBody>
      </p:sp>
    </p:spTree>
    <p:extLst>
      <p:ext uri="{BB962C8B-B14F-4D97-AF65-F5344CB8AC3E}">
        <p14:creationId xmlns:p14="http://schemas.microsoft.com/office/powerpoint/2010/main" val="26098580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3E7AD56-6C57-456A-870B-DBBE2F5FD835}" type="datetimeFigureOut">
              <a:rPr lang="en-US" smtClean="0"/>
              <a:t>2/24/2019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57D0C9-888A-4B74-A6D8-84F152228C82}" type="slidenum">
              <a:rPr lang="en-US" smtClean="0"/>
              <a:t>‹#›</a:t>
            </a:fld>
            <a:endParaRPr lang="en-US"/>
          </a:p>
        </p:txBody>
      </p:sp>
    </p:spTree>
    <p:extLst>
      <p:ext uri="{BB962C8B-B14F-4D97-AF65-F5344CB8AC3E}">
        <p14:creationId xmlns:p14="http://schemas.microsoft.com/office/powerpoint/2010/main" val="19703981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3E7AD56-6C57-456A-870B-DBBE2F5FD835}" type="datetimeFigureOut">
              <a:rPr lang="en-US" smtClean="0"/>
              <a:t>2/24/2019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B57D0C9-888A-4B74-A6D8-84F152228C82}" type="slidenum">
              <a:rPr lang="en-US" smtClean="0"/>
              <a:t>‹#›</a:t>
            </a:fld>
            <a:endParaRPr lang="en-US"/>
          </a:p>
        </p:txBody>
      </p:sp>
    </p:spTree>
    <p:extLst>
      <p:ext uri="{BB962C8B-B14F-4D97-AF65-F5344CB8AC3E}">
        <p14:creationId xmlns:p14="http://schemas.microsoft.com/office/powerpoint/2010/main" val="26260697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1692" y="1629508"/>
            <a:ext cx="11207262" cy="3839821"/>
          </a:xfrm>
        </p:spPr>
        <p:txBody>
          <a:bodyPr/>
          <a:lstStyle/>
          <a:p>
            <a:pPr algn="ctr"/>
            <a:r>
              <a:rPr lang="en-US" sz="4000" dirty="0">
                <a:solidFill>
                  <a:schemeClr val="tx1"/>
                </a:solidFill>
              </a:rPr>
              <a:t>Competitive Strategy and Analysis Adopted by Netflix</a:t>
            </a:r>
            <a:br>
              <a:rPr lang="en-US" sz="4000" dirty="0">
                <a:solidFill>
                  <a:schemeClr val="tx1"/>
                </a:solidFill>
              </a:rPr>
            </a:br>
            <a:r>
              <a:rPr lang="en-US" sz="4000" dirty="0">
                <a:solidFill>
                  <a:schemeClr val="tx1"/>
                </a:solidFill>
              </a:rPr>
              <a:t>Name of Student</a:t>
            </a:r>
            <a:br>
              <a:rPr lang="en-US" sz="4000" dirty="0">
                <a:solidFill>
                  <a:schemeClr val="tx1"/>
                </a:solidFill>
              </a:rPr>
            </a:br>
            <a:r>
              <a:rPr lang="en-US" sz="4000" dirty="0" smtClean="0">
                <a:solidFill>
                  <a:schemeClr val="tx1"/>
                </a:solidFill>
              </a:rPr>
              <a:t>Institutional Affiliation</a:t>
            </a:r>
            <a:br>
              <a:rPr lang="en-US" sz="4000" dirty="0" smtClean="0">
                <a:solidFill>
                  <a:schemeClr val="tx1"/>
                </a:solidFill>
              </a:rPr>
            </a:br>
            <a:r>
              <a:rPr lang="en-US" sz="4000" dirty="0" smtClean="0">
                <a:solidFill>
                  <a:schemeClr val="tx1"/>
                </a:solidFill>
              </a:rPr>
              <a:t>Date</a:t>
            </a:r>
            <a:br>
              <a:rPr lang="en-US" sz="4000" dirty="0" smtClean="0">
                <a:solidFill>
                  <a:schemeClr val="tx1"/>
                </a:solidFill>
              </a:rPr>
            </a:br>
            <a:endParaRPr lang="en-US" sz="4000" dirty="0">
              <a:solidFill>
                <a:schemeClr val="tx1"/>
              </a:solidFill>
            </a:endParaRPr>
          </a:p>
        </p:txBody>
      </p:sp>
    </p:spTree>
    <p:extLst>
      <p:ext uri="{BB962C8B-B14F-4D97-AF65-F5344CB8AC3E}">
        <p14:creationId xmlns:p14="http://schemas.microsoft.com/office/powerpoint/2010/main" val="11887335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46893"/>
            <a:ext cx="8596668" cy="797169"/>
          </a:xfrm>
        </p:spPr>
        <p:txBody>
          <a:bodyPr/>
          <a:lstStyle/>
          <a:p>
            <a:pPr algn="ctr"/>
            <a:r>
              <a:rPr lang="en-US" b="1" dirty="0" smtClean="0">
                <a:solidFill>
                  <a:schemeClr val="tx1"/>
                </a:solidFill>
              </a:rPr>
              <a:t>Introduction</a:t>
            </a:r>
            <a:endParaRPr lang="en-US" dirty="0">
              <a:solidFill>
                <a:schemeClr val="tx1"/>
              </a:solidFill>
            </a:endParaRPr>
          </a:p>
        </p:txBody>
      </p:sp>
      <p:sp>
        <p:nvSpPr>
          <p:cNvPr id="3" name="Content Placeholder 2"/>
          <p:cNvSpPr>
            <a:spLocks noGrp="1"/>
          </p:cNvSpPr>
          <p:nvPr>
            <p:ph idx="1"/>
          </p:nvPr>
        </p:nvSpPr>
        <p:spPr>
          <a:xfrm>
            <a:off x="539263" y="844062"/>
            <a:ext cx="11324492" cy="5732584"/>
          </a:xfrm>
        </p:spPr>
        <p:txBody>
          <a:bodyPr>
            <a:noAutofit/>
          </a:bodyPr>
          <a:lstStyle/>
          <a:p>
            <a:r>
              <a:rPr lang="en-US" sz="2000" dirty="0"/>
              <a:t>Reed Hastings founded Netflix in 1997 with Marc Randolph engaged in the capability of marketing director. </a:t>
            </a:r>
            <a:endParaRPr lang="en-US" sz="2000" dirty="0" smtClean="0"/>
          </a:p>
          <a:p>
            <a:r>
              <a:rPr lang="en-US" sz="2000" dirty="0" smtClean="0"/>
              <a:t>The </a:t>
            </a:r>
            <a:r>
              <a:rPr lang="en-US" sz="2000" dirty="0"/>
              <a:t>headquarters were in Scotts Valley, California. </a:t>
            </a:r>
            <a:endParaRPr lang="en-US" sz="2000" dirty="0" smtClean="0"/>
          </a:p>
          <a:p>
            <a:r>
              <a:rPr lang="en-US" sz="2000" dirty="0" smtClean="0"/>
              <a:t>It </a:t>
            </a:r>
            <a:r>
              <a:rPr lang="en-US" sz="2000" dirty="0"/>
              <a:t>started as a DVD-by-mail service. </a:t>
            </a:r>
            <a:endParaRPr lang="en-US" sz="2000" dirty="0" smtClean="0"/>
          </a:p>
          <a:p>
            <a:r>
              <a:rPr lang="en-US" sz="2000" dirty="0" smtClean="0"/>
              <a:t>From </a:t>
            </a:r>
            <a:r>
              <a:rPr lang="en-US" sz="2000" dirty="0"/>
              <a:t>its onset, Netflix has and is still making use of the subscription base as a business model. </a:t>
            </a:r>
            <a:endParaRPr lang="en-US" sz="2000" dirty="0" smtClean="0"/>
          </a:p>
          <a:p>
            <a:r>
              <a:rPr lang="en-US" sz="2000" dirty="0" smtClean="0"/>
              <a:t>Streaming </a:t>
            </a:r>
            <a:r>
              <a:rPr lang="en-US" sz="2000" dirty="0"/>
              <a:t>provided an option for the subscribers to watch what they wanted when they wanted it. </a:t>
            </a:r>
            <a:endParaRPr lang="en-US" sz="2000" dirty="0" smtClean="0"/>
          </a:p>
          <a:p>
            <a:r>
              <a:rPr lang="en-US" sz="2000" dirty="0" smtClean="0"/>
              <a:t>It </a:t>
            </a:r>
            <a:r>
              <a:rPr lang="en-US" sz="2000" dirty="0"/>
              <a:t>also offered a chance for the clients to catch up on episodes they missed or an entire season (Lang, 2014). </a:t>
            </a:r>
            <a:endParaRPr lang="en-US" sz="2000" dirty="0" smtClean="0"/>
          </a:p>
          <a:p>
            <a:r>
              <a:rPr lang="en-US" sz="2000" dirty="0" smtClean="0"/>
              <a:t>Clients </a:t>
            </a:r>
            <a:r>
              <a:rPr lang="en-US" sz="2000" dirty="0"/>
              <a:t>paid a subscription fee which mandated the number of DVD’s they could hire. </a:t>
            </a:r>
            <a:endParaRPr lang="en-US" sz="2000" dirty="0" smtClean="0"/>
          </a:p>
          <a:p>
            <a:r>
              <a:rPr lang="en-US" sz="2000" dirty="0" smtClean="0"/>
              <a:t>In </a:t>
            </a:r>
            <a:r>
              <a:rPr lang="en-US" sz="2000" dirty="0"/>
              <a:t>the year 2007, Netflix incorporated the streaming option to reduce the expenses in shipping and postage. </a:t>
            </a:r>
            <a:endParaRPr lang="en-US" sz="2000" dirty="0" smtClean="0"/>
          </a:p>
          <a:p>
            <a:r>
              <a:rPr lang="en-US" sz="2000" dirty="0" smtClean="0"/>
              <a:t>The </a:t>
            </a:r>
            <a:r>
              <a:rPr lang="en-US" sz="2000" dirty="0"/>
              <a:t>subscription title grew steadily from 2,000 at its onset to 20,000 in 2010 for instant watching. Subscriber enjoyed both DVD-by-mail option and streaming based on their subscription fee. </a:t>
            </a:r>
            <a:endParaRPr lang="en-US" sz="2000" dirty="0"/>
          </a:p>
        </p:txBody>
      </p:sp>
    </p:spTree>
    <p:extLst>
      <p:ext uri="{BB962C8B-B14F-4D97-AF65-F5344CB8AC3E}">
        <p14:creationId xmlns:p14="http://schemas.microsoft.com/office/powerpoint/2010/main" val="14946071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31220" y="105508"/>
            <a:ext cx="7766936" cy="762000"/>
          </a:xfrm>
        </p:spPr>
        <p:txBody>
          <a:bodyPr/>
          <a:lstStyle/>
          <a:p>
            <a:pPr algn="ctr"/>
            <a:r>
              <a:rPr lang="en-US" b="1" dirty="0">
                <a:solidFill>
                  <a:schemeClr val="tx1"/>
                </a:solidFill>
              </a:rPr>
              <a:t>Competitive </a:t>
            </a:r>
            <a:r>
              <a:rPr lang="en-US" b="1" dirty="0" smtClean="0">
                <a:solidFill>
                  <a:schemeClr val="tx1"/>
                </a:solidFill>
              </a:rPr>
              <a:t>Strategies</a:t>
            </a:r>
            <a:endParaRPr lang="en-US" b="1" dirty="0">
              <a:solidFill>
                <a:schemeClr val="tx1"/>
              </a:solidFill>
            </a:endParaRPr>
          </a:p>
        </p:txBody>
      </p:sp>
      <p:sp>
        <p:nvSpPr>
          <p:cNvPr id="3" name="Subtitle 2"/>
          <p:cNvSpPr>
            <a:spLocks noGrp="1"/>
          </p:cNvSpPr>
          <p:nvPr>
            <p:ph type="subTitle" idx="1"/>
          </p:nvPr>
        </p:nvSpPr>
        <p:spPr>
          <a:xfrm>
            <a:off x="609600" y="867508"/>
            <a:ext cx="11172092" cy="5603631"/>
          </a:xfrm>
        </p:spPr>
        <p:txBody>
          <a:bodyPr>
            <a:normAutofit lnSpcReduction="10000"/>
          </a:bodyPr>
          <a:lstStyle/>
          <a:p>
            <a:pPr marL="285750" indent="-285750" algn="l">
              <a:buFont typeface="Wingdings" panose="05000000000000000000" pitchFamily="2" charset="2"/>
              <a:buChar char="Ø"/>
            </a:pPr>
            <a:r>
              <a:rPr lang="en-US" dirty="0">
                <a:solidFill>
                  <a:schemeClr val="tx1"/>
                </a:solidFill>
              </a:rPr>
              <a:t>Compared to its competitors, Netflix adopted a more extensive and varied selection of products, better value-added services, and their styling and branding was attractive</a:t>
            </a:r>
            <a:r>
              <a:rPr lang="en-US" dirty="0" smtClean="0">
                <a:solidFill>
                  <a:schemeClr val="tx1"/>
                </a:solidFill>
              </a:rPr>
              <a:t>.</a:t>
            </a:r>
          </a:p>
          <a:p>
            <a:pPr marL="285750" indent="-285750" algn="l">
              <a:buFont typeface="Wingdings" panose="05000000000000000000" pitchFamily="2" charset="2"/>
              <a:buChar char="Ø"/>
            </a:pPr>
            <a:r>
              <a:rPr lang="en-US" dirty="0" smtClean="0">
                <a:solidFill>
                  <a:schemeClr val="tx1"/>
                </a:solidFill>
              </a:rPr>
              <a:t> </a:t>
            </a:r>
            <a:r>
              <a:rPr lang="en-US" dirty="0">
                <a:solidFill>
                  <a:schemeClr val="tx1"/>
                </a:solidFill>
              </a:rPr>
              <a:t>They ventured into new technologies as soon as they were available which served to make them technological giants in comparison to their competitors. </a:t>
            </a:r>
            <a:endParaRPr lang="en-US" dirty="0" smtClean="0">
              <a:solidFill>
                <a:schemeClr val="tx1"/>
              </a:solidFill>
            </a:endParaRPr>
          </a:p>
          <a:p>
            <a:pPr marL="285750" indent="-285750" algn="l">
              <a:buFont typeface="Wingdings" panose="05000000000000000000" pitchFamily="2" charset="2"/>
              <a:buChar char="Ø"/>
            </a:pPr>
            <a:r>
              <a:rPr lang="en-US" dirty="0" smtClean="0">
                <a:solidFill>
                  <a:schemeClr val="tx1"/>
                </a:solidFill>
              </a:rPr>
              <a:t>They </a:t>
            </a:r>
            <a:r>
              <a:rPr lang="en-US" dirty="0">
                <a:solidFill>
                  <a:schemeClr val="tx1"/>
                </a:solidFill>
              </a:rPr>
              <a:t>adopted proprietary software that enabled their subscribers the capability to filter their contents according to ratings, category and a variety of other filters. </a:t>
            </a:r>
            <a:endParaRPr lang="en-US" dirty="0" smtClean="0">
              <a:solidFill>
                <a:schemeClr val="tx1"/>
              </a:solidFill>
            </a:endParaRPr>
          </a:p>
          <a:p>
            <a:pPr marL="285750" indent="-285750" algn="l">
              <a:buFont typeface="Wingdings" panose="05000000000000000000" pitchFamily="2" charset="2"/>
              <a:buChar char="Ø"/>
            </a:pPr>
            <a:r>
              <a:rPr lang="en-US" dirty="0" smtClean="0">
                <a:solidFill>
                  <a:schemeClr val="tx1"/>
                </a:solidFill>
              </a:rPr>
              <a:t>This </a:t>
            </a:r>
            <a:r>
              <a:rPr lang="en-US" dirty="0">
                <a:solidFill>
                  <a:schemeClr val="tx1"/>
                </a:solidFill>
              </a:rPr>
              <a:t>technology allowed subscribers to rate their content and receive recommendations on content that they had previously granted high ratings. </a:t>
            </a:r>
            <a:endParaRPr lang="en-US" dirty="0" smtClean="0">
              <a:solidFill>
                <a:schemeClr val="tx1"/>
              </a:solidFill>
            </a:endParaRPr>
          </a:p>
          <a:p>
            <a:pPr marL="285750" indent="-285750" algn="l">
              <a:buFont typeface="Wingdings" panose="05000000000000000000" pitchFamily="2" charset="2"/>
              <a:buChar char="Ø"/>
            </a:pPr>
            <a:r>
              <a:rPr lang="en-US" dirty="0" smtClean="0">
                <a:solidFill>
                  <a:schemeClr val="tx1"/>
                </a:solidFill>
              </a:rPr>
              <a:t>Recommendations </a:t>
            </a:r>
            <a:r>
              <a:rPr lang="en-US" dirty="0">
                <a:solidFill>
                  <a:schemeClr val="tx1"/>
                </a:solidFill>
              </a:rPr>
              <a:t>and ratings by subscribers improve the chances of the titles being viewed by other subscribers. </a:t>
            </a:r>
            <a:endParaRPr lang="en-US" dirty="0" smtClean="0">
              <a:solidFill>
                <a:schemeClr val="tx1"/>
              </a:solidFill>
            </a:endParaRPr>
          </a:p>
          <a:p>
            <a:pPr marL="285750" indent="-285750" algn="l">
              <a:buFont typeface="Wingdings" panose="05000000000000000000" pitchFamily="2" charset="2"/>
              <a:buChar char="Ø"/>
            </a:pPr>
            <a:r>
              <a:rPr lang="en-US" dirty="0" smtClean="0">
                <a:solidFill>
                  <a:schemeClr val="tx1"/>
                </a:solidFill>
              </a:rPr>
              <a:t>This </a:t>
            </a:r>
            <a:r>
              <a:rPr lang="en-US" dirty="0">
                <a:solidFill>
                  <a:schemeClr val="tx1"/>
                </a:solidFill>
              </a:rPr>
              <a:t>recommendation system got the viewers attached to the system and brought out movies that were underrated so that its subscribers could see them and form their recommendations</a:t>
            </a:r>
            <a:r>
              <a:rPr lang="en-US" dirty="0" smtClean="0">
                <a:solidFill>
                  <a:schemeClr val="tx1"/>
                </a:solidFill>
              </a:rPr>
              <a:t>.</a:t>
            </a:r>
          </a:p>
          <a:p>
            <a:pPr marL="285750" indent="-285750" algn="l">
              <a:buFont typeface="Wingdings" panose="05000000000000000000" pitchFamily="2" charset="2"/>
              <a:buChar char="Ø"/>
            </a:pPr>
            <a:r>
              <a:rPr lang="en-US" dirty="0" smtClean="0">
                <a:solidFill>
                  <a:schemeClr val="tx1"/>
                </a:solidFill>
              </a:rPr>
              <a:t>The </a:t>
            </a:r>
            <a:r>
              <a:rPr lang="en-US" dirty="0">
                <a:solidFill>
                  <a:schemeClr val="tx1"/>
                </a:solidFill>
              </a:rPr>
              <a:t>subscriber customer base grew gradually recording 40.4 million subscribers worldwide which included 31.2 million in the United </a:t>
            </a:r>
            <a:r>
              <a:rPr lang="en-US" dirty="0" smtClean="0">
                <a:solidFill>
                  <a:schemeClr val="tx1"/>
                </a:solidFill>
              </a:rPr>
              <a:t>States.</a:t>
            </a:r>
          </a:p>
          <a:p>
            <a:pPr marL="285750" indent="-285750" algn="l">
              <a:buFont typeface="Wingdings" panose="05000000000000000000" pitchFamily="2" charset="2"/>
              <a:buChar char="Ø"/>
            </a:pPr>
            <a:r>
              <a:rPr lang="en-US" dirty="0" smtClean="0">
                <a:solidFill>
                  <a:schemeClr val="tx1"/>
                </a:solidFill>
              </a:rPr>
              <a:t>2014 </a:t>
            </a:r>
            <a:r>
              <a:rPr lang="en-US" dirty="0">
                <a:solidFill>
                  <a:schemeClr val="tx1"/>
                </a:solidFill>
              </a:rPr>
              <a:t>saw Netflix reach over 40 countries globally and the fourth quarter of 2018 records a customer base of 137 million worldwide. </a:t>
            </a:r>
            <a:endParaRPr lang="en-US" dirty="0" smtClean="0">
              <a:solidFill>
                <a:schemeClr val="tx1"/>
              </a:solidFill>
            </a:endParaRPr>
          </a:p>
          <a:p>
            <a:pPr marL="285750" indent="-285750" algn="l">
              <a:buFont typeface="Wingdings" panose="05000000000000000000" pitchFamily="2" charset="2"/>
              <a:buChar char="Ø"/>
            </a:pPr>
            <a:r>
              <a:rPr lang="en-US" dirty="0" smtClean="0">
                <a:solidFill>
                  <a:schemeClr val="tx1"/>
                </a:solidFill>
              </a:rPr>
              <a:t>These </a:t>
            </a:r>
            <a:r>
              <a:rPr lang="en-US" dirty="0">
                <a:solidFill>
                  <a:schemeClr val="tx1"/>
                </a:solidFill>
              </a:rPr>
              <a:t>subscription rates illustrate Netflix as the most prominent online subscription video service worldwide.</a:t>
            </a:r>
          </a:p>
          <a:p>
            <a:pPr marL="285750" indent="-285750" algn="l">
              <a:buFont typeface="Wingdings" panose="05000000000000000000" pitchFamily="2" charset="2"/>
              <a:buChar char="Ø"/>
            </a:pPr>
            <a:endParaRPr lang="en-US" dirty="0">
              <a:solidFill>
                <a:schemeClr val="tx1"/>
              </a:solidFill>
            </a:endParaRPr>
          </a:p>
        </p:txBody>
      </p:sp>
    </p:spTree>
    <p:extLst>
      <p:ext uri="{BB962C8B-B14F-4D97-AF65-F5344CB8AC3E}">
        <p14:creationId xmlns:p14="http://schemas.microsoft.com/office/powerpoint/2010/main" val="38411851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09611" y="388308"/>
            <a:ext cx="7766936" cy="576198"/>
          </a:xfrm>
        </p:spPr>
        <p:txBody>
          <a:bodyPr/>
          <a:lstStyle/>
          <a:p>
            <a:pPr algn="ctr"/>
            <a:r>
              <a:rPr lang="en-US" sz="4000" b="1" dirty="0">
                <a:solidFill>
                  <a:schemeClr val="tx1"/>
                </a:solidFill>
              </a:rPr>
              <a:t>Porters Five Forces </a:t>
            </a:r>
            <a:r>
              <a:rPr lang="en-US" sz="4000" b="1" dirty="0" smtClean="0">
                <a:solidFill>
                  <a:schemeClr val="tx1"/>
                </a:solidFill>
              </a:rPr>
              <a:t>Model</a:t>
            </a:r>
            <a:endParaRPr lang="en-US" sz="4000" dirty="0">
              <a:solidFill>
                <a:schemeClr val="tx1"/>
              </a:solidFill>
            </a:endParaRPr>
          </a:p>
        </p:txBody>
      </p:sp>
      <p:sp>
        <p:nvSpPr>
          <p:cNvPr id="3" name="Subtitle 2"/>
          <p:cNvSpPr>
            <a:spLocks noGrp="1"/>
          </p:cNvSpPr>
          <p:nvPr>
            <p:ph type="subTitle" idx="1"/>
          </p:nvPr>
        </p:nvSpPr>
        <p:spPr>
          <a:xfrm>
            <a:off x="1728592" y="1265130"/>
            <a:ext cx="7928975" cy="4885150"/>
          </a:xfrm>
        </p:spPr>
        <p:txBody>
          <a:bodyPr/>
          <a:lstStyle/>
          <a:p>
            <a:pPr marL="285750" indent="-285750" algn="l">
              <a:buFont typeface="Wingdings" panose="05000000000000000000" pitchFamily="2" charset="2"/>
              <a:buChar char="Ø"/>
            </a:pPr>
            <a:r>
              <a:rPr lang="en-US" dirty="0"/>
              <a:t>The movie rental industry is very competitive which sparks rivalry. </a:t>
            </a:r>
            <a:endParaRPr lang="en-US" dirty="0" smtClean="0"/>
          </a:p>
          <a:p>
            <a:pPr marL="285750" indent="-285750" algn="l">
              <a:buFont typeface="Wingdings" panose="05000000000000000000" pitchFamily="2" charset="2"/>
              <a:buChar char="Ø"/>
            </a:pPr>
            <a:r>
              <a:rPr lang="en-US" dirty="0" smtClean="0"/>
              <a:t>This </a:t>
            </a:r>
            <a:r>
              <a:rPr lang="en-US" dirty="0"/>
              <a:t>rivalry is further fueled by the fact that there are a variety of means for clients to obtain a movie. </a:t>
            </a:r>
            <a:endParaRPr lang="en-US" dirty="0" smtClean="0"/>
          </a:p>
          <a:p>
            <a:pPr marL="285750" indent="-285750" algn="l">
              <a:buFont typeface="Wingdings" panose="05000000000000000000" pitchFamily="2" charset="2"/>
              <a:buChar char="Ø"/>
            </a:pPr>
            <a:r>
              <a:rPr lang="en-US" dirty="0"/>
              <a:t>Netflix has a broad base of capital and has achieved economies of scale; thus competition favors them.</a:t>
            </a:r>
          </a:p>
          <a:p>
            <a:pPr marL="285750" indent="-285750" algn="l">
              <a:buFont typeface="Wingdings" panose="05000000000000000000" pitchFamily="2" charset="2"/>
              <a:buChar char="Ø"/>
            </a:pPr>
            <a:r>
              <a:rPr lang="en-US" dirty="0"/>
              <a:t>The threat of new entry is very low judging by the very high initial costs and capital requirements necessary to stock the required </a:t>
            </a:r>
            <a:r>
              <a:rPr lang="en-US" dirty="0" smtClean="0"/>
              <a:t>product</a:t>
            </a:r>
          </a:p>
          <a:p>
            <a:pPr marL="285750" indent="-285750" algn="l">
              <a:buFont typeface="Wingdings" panose="05000000000000000000" pitchFamily="2" charset="2"/>
              <a:buChar char="Ø"/>
            </a:pPr>
            <a:r>
              <a:rPr lang="en-US" dirty="0"/>
              <a:t>The industry also enjoys image and branding techniques owing to the superior capabilities of the firms involved in the industry. </a:t>
            </a:r>
            <a:endParaRPr lang="en-US" dirty="0" smtClean="0"/>
          </a:p>
          <a:p>
            <a:pPr marL="285750" indent="-285750" algn="l">
              <a:buFont typeface="Wingdings" panose="05000000000000000000" pitchFamily="2" charset="2"/>
              <a:buChar char="Ø"/>
            </a:pPr>
            <a:r>
              <a:rPr lang="en-US" dirty="0" smtClean="0"/>
              <a:t>These </a:t>
            </a:r>
            <a:r>
              <a:rPr lang="en-US" dirty="0"/>
              <a:t>capabilities also serve to reduce the chances of new entry. For a new entry to form themselves as a competitive rival, a lot of money would need to be spent on marketing and advertising.</a:t>
            </a:r>
            <a:endParaRPr lang="en-US" dirty="0"/>
          </a:p>
        </p:txBody>
      </p:sp>
    </p:spTree>
    <p:extLst>
      <p:ext uri="{BB962C8B-B14F-4D97-AF65-F5344CB8AC3E}">
        <p14:creationId xmlns:p14="http://schemas.microsoft.com/office/powerpoint/2010/main" val="16694773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57379" y="312688"/>
            <a:ext cx="7766936" cy="839707"/>
          </a:xfrm>
        </p:spPr>
        <p:txBody>
          <a:bodyPr/>
          <a:lstStyle/>
          <a:p>
            <a:pPr algn="ctr"/>
            <a:r>
              <a:rPr lang="en-US" b="1" dirty="0">
                <a:solidFill>
                  <a:schemeClr val="tx1"/>
                </a:solidFill>
              </a:rPr>
              <a:t>SWOT </a:t>
            </a:r>
            <a:r>
              <a:rPr lang="en-US" b="1" dirty="0" smtClean="0">
                <a:solidFill>
                  <a:schemeClr val="tx1"/>
                </a:solidFill>
              </a:rPr>
              <a:t>Analysis</a:t>
            </a:r>
            <a:endParaRPr lang="en-US" dirty="0">
              <a:solidFill>
                <a:schemeClr val="tx1"/>
              </a:solidFill>
            </a:endParaRPr>
          </a:p>
        </p:txBody>
      </p:sp>
      <p:sp>
        <p:nvSpPr>
          <p:cNvPr id="3" name="Subtitle 2"/>
          <p:cNvSpPr>
            <a:spLocks noGrp="1"/>
          </p:cNvSpPr>
          <p:nvPr>
            <p:ph type="subTitle" idx="1"/>
          </p:nvPr>
        </p:nvSpPr>
        <p:spPr>
          <a:xfrm>
            <a:off x="851770" y="1528175"/>
            <a:ext cx="8422233" cy="4722313"/>
          </a:xfrm>
        </p:spPr>
        <p:txBody>
          <a:bodyPr>
            <a:normAutofit/>
          </a:bodyPr>
          <a:lstStyle/>
          <a:p>
            <a:pPr lvl="0" algn="ctr"/>
            <a:r>
              <a:rPr lang="en-US" b="1" i="1" dirty="0" smtClean="0">
                <a:solidFill>
                  <a:schemeClr val="tx1"/>
                </a:solidFill>
              </a:rPr>
              <a:t>Strengths</a:t>
            </a:r>
          </a:p>
          <a:p>
            <a:pPr marL="285750" indent="-285750" algn="l">
              <a:buFont typeface="Wingdings" panose="05000000000000000000" pitchFamily="2" charset="2"/>
              <a:buChar char="Ø"/>
            </a:pPr>
            <a:r>
              <a:rPr lang="en-US" dirty="0" smtClean="0">
                <a:solidFill>
                  <a:schemeClr val="tx1"/>
                </a:solidFill>
              </a:rPr>
              <a:t>Netflix have an established an advantage of being a first mover. They were the first company with great competitive abilities to venture into the services of streaming movies</a:t>
            </a:r>
          </a:p>
          <a:p>
            <a:pPr marL="285750" indent="-285750" algn="l">
              <a:buFont typeface="Wingdings" panose="05000000000000000000" pitchFamily="2" charset="2"/>
              <a:buChar char="Ø"/>
            </a:pPr>
            <a:r>
              <a:rPr lang="en-US" dirty="0" smtClean="0">
                <a:solidFill>
                  <a:schemeClr val="tx1"/>
                </a:solidFill>
              </a:rPr>
              <a:t>With various countries across the globe accessible to high speed internet, Netflix have assumed this technology to advance their operations on a global scale. </a:t>
            </a:r>
          </a:p>
          <a:p>
            <a:pPr marL="285750" indent="-285750" algn="l">
              <a:buFont typeface="Wingdings" panose="05000000000000000000" pitchFamily="2" charset="2"/>
              <a:buChar char="Ø"/>
            </a:pPr>
            <a:r>
              <a:rPr lang="en-US" dirty="0" smtClean="0">
                <a:solidFill>
                  <a:schemeClr val="tx1"/>
                </a:solidFill>
              </a:rPr>
              <a:t>Netflix made deals with content producers that authorized the firm to engage in profit sharing modules or opt for paying for every use of content the latter produced</a:t>
            </a:r>
          </a:p>
          <a:p>
            <a:pPr marL="285750" indent="-285750" algn="l">
              <a:buFont typeface="Wingdings" panose="05000000000000000000" pitchFamily="2" charset="2"/>
              <a:buChar char="Ø"/>
            </a:pPr>
            <a:r>
              <a:rPr lang="en-US" dirty="0" smtClean="0">
                <a:solidFill>
                  <a:schemeClr val="tx1"/>
                </a:solidFill>
              </a:rPr>
              <a:t>Netflix as adopted a system where they get feedback from client, who are also allowed to rate the products. </a:t>
            </a:r>
            <a:endParaRPr lang="en-US" dirty="0">
              <a:solidFill>
                <a:schemeClr val="tx1"/>
              </a:solidFill>
            </a:endParaRPr>
          </a:p>
        </p:txBody>
      </p:sp>
    </p:spTree>
    <p:extLst>
      <p:ext uri="{BB962C8B-B14F-4D97-AF65-F5344CB8AC3E}">
        <p14:creationId xmlns:p14="http://schemas.microsoft.com/office/powerpoint/2010/main" val="7076678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6449" y="160097"/>
            <a:ext cx="7766936" cy="1156085"/>
          </a:xfrm>
        </p:spPr>
        <p:txBody>
          <a:bodyPr/>
          <a:lstStyle/>
          <a:p>
            <a:pPr lvl="0" algn="ctr"/>
            <a:r>
              <a:rPr lang="en-US" dirty="0" smtClean="0">
                <a:solidFill>
                  <a:schemeClr val="tx1"/>
                </a:solidFill>
              </a:rPr>
              <a:t>Weaknesses</a:t>
            </a:r>
            <a:endParaRPr lang="en-US" dirty="0">
              <a:solidFill>
                <a:schemeClr val="tx1"/>
              </a:solidFill>
            </a:endParaRPr>
          </a:p>
        </p:txBody>
      </p:sp>
      <p:sp>
        <p:nvSpPr>
          <p:cNvPr id="3" name="Subtitle 2"/>
          <p:cNvSpPr>
            <a:spLocks noGrp="1"/>
          </p:cNvSpPr>
          <p:nvPr>
            <p:ph type="subTitle" idx="1"/>
          </p:nvPr>
        </p:nvSpPr>
        <p:spPr>
          <a:xfrm>
            <a:off x="1756449" y="1487742"/>
            <a:ext cx="7766936" cy="3756611"/>
          </a:xfrm>
        </p:spPr>
        <p:txBody>
          <a:bodyPr/>
          <a:lstStyle/>
          <a:p>
            <a:pPr marL="285750" indent="-285750" algn="l">
              <a:buFont typeface="Wingdings" panose="05000000000000000000" pitchFamily="2" charset="2"/>
              <a:buChar char="Ø"/>
            </a:pPr>
            <a:r>
              <a:rPr lang="en-US" dirty="0">
                <a:solidFill>
                  <a:schemeClr val="tx1"/>
                </a:solidFill>
              </a:rPr>
              <a:t>Netflix has a client base of over 190 countries globally. The firm serves to provide diverse content per every </a:t>
            </a:r>
            <a:r>
              <a:rPr lang="en-US" dirty="0" smtClean="0">
                <a:solidFill>
                  <a:schemeClr val="tx1"/>
                </a:solidFill>
              </a:rPr>
              <a:t>region</a:t>
            </a:r>
          </a:p>
          <a:p>
            <a:pPr marL="285750" indent="-285750" algn="l">
              <a:buFont typeface="Wingdings" panose="05000000000000000000" pitchFamily="2" charset="2"/>
              <a:buChar char="Ø"/>
            </a:pPr>
            <a:r>
              <a:rPr lang="en-US" dirty="0">
                <a:solidFill>
                  <a:schemeClr val="tx1"/>
                </a:solidFill>
              </a:rPr>
              <a:t>Netflix do not own the rights to their original programs unlike traditional television studios. </a:t>
            </a:r>
            <a:endParaRPr lang="en-US" dirty="0" smtClean="0">
              <a:solidFill>
                <a:schemeClr val="tx1"/>
              </a:solidFill>
            </a:endParaRPr>
          </a:p>
          <a:p>
            <a:pPr marL="285750" indent="-285750" algn="l">
              <a:buFont typeface="Wingdings" panose="05000000000000000000" pitchFamily="2" charset="2"/>
              <a:buChar char="Ø"/>
            </a:pPr>
            <a:r>
              <a:rPr lang="en-US" dirty="0">
                <a:solidFill>
                  <a:schemeClr val="tx1"/>
                </a:solidFill>
              </a:rPr>
              <a:t>Netflix has a very poor ranking in environmental awareness. They are currently ranked D</a:t>
            </a:r>
            <a:r>
              <a:rPr lang="en-US" dirty="0" smtClean="0">
                <a:solidFill>
                  <a:schemeClr val="tx1"/>
                </a:solidFill>
              </a:rPr>
              <a:t>.</a:t>
            </a:r>
          </a:p>
          <a:p>
            <a:pPr marL="285750" indent="-285750" algn="l">
              <a:buFont typeface="Wingdings" panose="05000000000000000000" pitchFamily="2" charset="2"/>
              <a:buChar char="Ø"/>
            </a:pPr>
            <a:r>
              <a:rPr lang="en-US" dirty="0">
                <a:solidFill>
                  <a:schemeClr val="tx1"/>
                </a:solidFill>
              </a:rPr>
              <a:t>The production of content by Netflix creates a new demand for up to date </a:t>
            </a:r>
            <a:r>
              <a:rPr lang="en-US" dirty="0" smtClean="0">
                <a:solidFill>
                  <a:schemeClr val="tx1"/>
                </a:solidFill>
              </a:rPr>
              <a:t>products</a:t>
            </a:r>
          </a:p>
          <a:p>
            <a:pPr marL="285750" indent="-285750" algn="l">
              <a:buFont typeface="Wingdings" panose="05000000000000000000" pitchFamily="2" charset="2"/>
              <a:buChar char="Ø"/>
            </a:pPr>
            <a:r>
              <a:rPr lang="en-US" dirty="0">
                <a:solidFill>
                  <a:schemeClr val="tx1"/>
                </a:solidFill>
              </a:rPr>
              <a:t>The suppliers have a considerable amount of bargaining power over the contents they produce</a:t>
            </a:r>
            <a:r>
              <a:rPr lang="en-US" dirty="0" smtClean="0">
                <a:solidFill>
                  <a:schemeClr val="tx1"/>
                </a:solidFill>
              </a:rPr>
              <a:t>.</a:t>
            </a:r>
          </a:p>
          <a:p>
            <a:pPr marL="285750" indent="-285750" algn="l">
              <a:buFont typeface="Wingdings" panose="05000000000000000000" pitchFamily="2" charset="2"/>
              <a:buChar char="Ø"/>
            </a:pPr>
            <a:endParaRPr lang="en-US" dirty="0">
              <a:solidFill>
                <a:schemeClr val="tx1"/>
              </a:solidFill>
            </a:endParaRPr>
          </a:p>
        </p:txBody>
      </p:sp>
    </p:spTree>
    <p:extLst>
      <p:ext uri="{BB962C8B-B14F-4D97-AF65-F5344CB8AC3E}">
        <p14:creationId xmlns:p14="http://schemas.microsoft.com/office/powerpoint/2010/main" val="17404613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17429" y="391439"/>
            <a:ext cx="7766936" cy="514260"/>
          </a:xfrm>
        </p:spPr>
        <p:txBody>
          <a:bodyPr/>
          <a:lstStyle/>
          <a:p>
            <a:pPr lvl="0" algn="ctr"/>
            <a:r>
              <a:rPr lang="en-US" sz="3200" dirty="0" smtClean="0">
                <a:solidFill>
                  <a:schemeClr val="tx1"/>
                </a:solidFill>
              </a:rPr>
              <a:t>Opportunities</a:t>
            </a:r>
            <a:endParaRPr lang="en-US" sz="3200" dirty="0">
              <a:solidFill>
                <a:schemeClr val="tx1"/>
              </a:solidFill>
            </a:endParaRPr>
          </a:p>
        </p:txBody>
      </p:sp>
      <p:sp>
        <p:nvSpPr>
          <p:cNvPr id="3" name="Subtitle 2"/>
          <p:cNvSpPr>
            <a:spLocks noGrp="1"/>
          </p:cNvSpPr>
          <p:nvPr>
            <p:ph type="subTitle" idx="1"/>
          </p:nvPr>
        </p:nvSpPr>
        <p:spPr>
          <a:xfrm>
            <a:off x="1907899" y="1118641"/>
            <a:ext cx="7185997" cy="3478410"/>
          </a:xfrm>
        </p:spPr>
        <p:txBody>
          <a:bodyPr>
            <a:normAutofit/>
          </a:bodyPr>
          <a:lstStyle/>
          <a:p>
            <a:pPr marL="285750" indent="-285750" algn="l">
              <a:buFont typeface="Wingdings" panose="05000000000000000000" pitchFamily="2" charset="2"/>
              <a:buChar char="Ø"/>
            </a:pPr>
            <a:r>
              <a:rPr lang="en-US" sz="2000" dirty="0"/>
              <a:t>Netflix, with its global initiatives has not covered a majority of the globe. The unchartered territory creates an opportunity for the firm to grow exponentially and deliver its vast </a:t>
            </a:r>
            <a:r>
              <a:rPr lang="en-US" sz="2000" dirty="0" smtClean="0"/>
              <a:t>content</a:t>
            </a:r>
          </a:p>
          <a:p>
            <a:pPr marL="285750" indent="-285750" algn="l">
              <a:buFont typeface="Wingdings" panose="05000000000000000000" pitchFamily="2" charset="2"/>
              <a:buChar char="Ø"/>
            </a:pPr>
            <a:r>
              <a:rPr lang="en-US" sz="2000" dirty="0"/>
              <a:t>Any new or already expanded territory in the firm’s foothold requires a strong foothold in every region, which can be achieved through promotional activities. </a:t>
            </a:r>
            <a:endParaRPr lang="en-US" sz="2000" dirty="0"/>
          </a:p>
        </p:txBody>
      </p:sp>
    </p:spTree>
    <p:extLst>
      <p:ext uri="{BB962C8B-B14F-4D97-AF65-F5344CB8AC3E}">
        <p14:creationId xmlns:p14="http://schemas.microsoft.com/office/powerpoint/2010/main" val="39702703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338203"/>
            <a:ext cx="7766936" cy="769016"/>
          </a:xfrm>
        </p:spPr>
        <p:txBody>
          <a:bodyPr/>
          <a:lstStyle/>
          <a:p>
            <a:pPr lvl="0" algn="ctr"/>
            <a:r>
              <a:rPr lang="en-US" sz="4400" dirty="0" smtClean="0">
                <a:solidFill>
                  <a:schemeClr val="tx1"/>
                </a:solidFill>
              </a:rPr>
              <a:t>Threats</a:t>
            </a:r>
            <a:endParaRPr lang="en-US" sz="4400" dirty="0">
              <a:solidFill>
                <a:schemeClr val="tx1"/>
              </a:solidFill>
            </a:endParaRPr>
          </a:p>
        </p:txBody>
      </p:sp>
      <p:sp>
        <p:nvSpPr>
          <p:cNvPr id="3" name="Subtitle 2"/>
          <p:cNvSpPr>
            <a:spLocks noGrp="1"/>
          </p:cNvSpPr>
          <p:nvPr>
            <p:ph type="subTitle" idx="1"/>
          </p:nvPr>
        </p:nvSpPr>
        <p:spPr>
          <a:xfrm>
            <a:off x="1365338" y="1215025"/>
            <a:ext cx="8948326" cy="5248405"/>
          </a:xfrm>
        </p:spPr>
        <p:txBody>
          <a:bodyPr>
            <a:normAutofit/>
          </a:bodyPr>
          <a:lstStyle/>
          <a:p>
            <a:pPr marL="285750" indent="-285750" algn="l">
              <a:buFont typeface="Wingdings" panose="05000000000000000000" pitchFamily="2" charset="2"/>
              <a:buChar char="Ø"/>
            </a:pPr>
            <a:r>
              <a:rPr lang="en-US" sz="2000" dirty="0" smtClean="0"/>
              <a:t>Competition </a:t>
            </a:r>
            <a:r>
              <a:rPr lang="en-US" sz="2000" dirty="0"/>
              <a:t>from companies like HBO, YouTube, Hulu, and Amazon to provide original content is growing with every brand demonstrating competitive strategies to acquire the largest piece of the market. </a:t>
            </a:r>
            <a:endParaRPr lang="en-US" sz="2000" dirty="0" smtClean="0"/>
          </a:p>
          <a:p>
            <a:pPr marL="285750" indent="-285750" algn="l">
              <a:buFont typeface="Wingdings" panose="05000000000000000000" pitchFamily="2" charset="2"/>
              <a:buChar char="Ø"/>
            </a:pPr>
            <a:r>
              <a:rPr lang="en-US" sz="2000" dirty="0" smtClean="0"/>
              <a:t>These </a:t>
            </a:r>
            <a:r>
              <a:rPr lang="en-US" sz="2000" dirty="0"/>
              <a:t>competitors demonstrate their opportunities to grow with special content exclusive to them which has been widely adopted by consumer, like the case of HBO’s ‘Game of Thrones.’</a:t>
            </a:r>
          </a:p>
          <a:p>
            <a:pPr marL="285750" indent="-285750" algn="l">
              <a:buFont typeface="Wingdings" panose="05000000000000000000" pitchFamily="2" charset="2"/>
              <a:buChar char="Ø"/>
            </a:pPr>
            <a:r>
              <a:rPr lang="en-US" sz="2000" dirty="0"/>
              <a:t>Upcoming firms are keenly intent on getting a share of the market which may critically reduce the market share occupied by Netflix. </a:t>
            </a:r>
            <a:endParaRPr lang="en-US" sz="2000" dirty="0" smtClean="0"/>
          </a:p>
          <a:p>
            <a:pPr marL="285750" indent="-285750" algn="l">
              <a:buFont typeface="Wingdings" panose="05000000000000000000" pitchFamily="2" charset="2"/>
              <a:buChar char="Ø"/>
            </a:pPr>
            <a:r>
              <a:rPr lang="en-US" sz="2000" dirty="0" smtClean="0"/>
              <a:t>Netflix </a:t>
            </a:r>
            <a:r>
              <a:rPr lang="en-US" sz="2000" dirty="0"/>
              <a:t>must deal with digital </a:t>
            </a:r>
            <a:r>
              <a:rPr lang="en-US" sz="2000" dirty="0" smtClean="0"/>
              <a:t>piracy</a:t>
            </a:r>
          </a:p>
          <a:p>
            <a:pPr marL="285750" indent="-285750" algn="l">
              <a:buFont typeface="Wingdings" panose="05000000000000000000" pitchFamily="2" charset="2"/>
              <a:buChar char="Ø"/>
            </a:pPr>
            <a:r>
              <a:rPr lang="en-US" sz="2000" dirty="0" smtClean="0"/>
              <a:t>The </a:t>
            </a:r>
            <a:r>
              <a:rPr lang="en-US" sz="2000" dirty="0"/>
              <a:t>firm’s production and content must government regulations which pose threats of banning and content disapproval.</a:t>
            </a:r>
          </a:p>
          <a:p>
            <a:pPr marL="285750" indent="-285750" algn="l">
              <a:buFont typeface="Wingdings" panose="05000000000000000000" pitchFamily="2" charset="2"/>
              <a:buChar char="Ø"/>
            </a:pPr>
            <a:endParaRPr lang="en-US" sz="2000" dirty="0"/>
          </a:p>
        </p:txBody>
      </p:sp>
    </p:spTree>
    <p:extLst>
      <p:ext uri="{BB962C8B-B14F-4D97-AF65-F5344CB8AC3E}">
        <p14:creationId xmlns:p14="http://schemas.microsoft.com/office/powerpoint/2010/main" val="25791784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10306" y="766916"/>
            <a:ext cx="7766936" cy="879386"/>
          </a:xfrm>
        </p:spPr>
        <p:txBody>
          <a:bodyPr/>
          <a:lstStyle/>
          <a:p>
            <a:pPr algn="ctr"/>
            <a:r>
              <a:rPr lang="en-US" b="1" dirty="0" smtClean="0">
                <a:solidFill>
                  <a:schemeClr val="tx1"/>
                </a:solidFill>
              </a:rPr>
              <a:t>Conclusion</a:t>
            </a:r>
            <a:endParaRPr lang="en-US" dirty="0">
              <a:solidFill>
                <a:schemeClr val="tx1"/>
              </a:solidFill>
            </a:endParaRPr>
          </a:p>
        </p:txBody>
      </p:sp>
      <p:sp>
        <p:nvSpPr>
          <p:cNvPr id="3" name="Subtitle 2"/>
          <p:cNvSpPr>
            <a:spLocks noGrp="1"/>
          </p:cNvSpPr>
          <p:nvPr>
            <p:ph type="subTitle" idx="1"/>
          </p:nvPr>
        </p:nvSpPr>
        <p:spPr>
          <a:xfrm>
            <a:off x="1507066" y="2035278"/>
            <a:ext cx="8035139" cy="1814052"/>
          </a:xfrm>
        </p:spPr>
        <p:txBody>
          <a:bodyPr>
            <a:normAutofit/>
          </a:bodyPr>
          <a:lstStyle/>
          <a:p>
            <a:pPr marL="285750" indent="-285750" algn="l">
              <a:buFont typeface="Wingdings" panose="05000000000000000000" pitchFamily="2" charset="2"/>
              <a:buChar char="Ø"/>
            </a:pPr>
            <a:r>
              <a:rPr lang="en-US" sz="2400" dirty="0" smtClean="0"/>
              <a:t>The </a:t>
            </a:r>
            <a:r>
              <a:rPr lang="en-US" sz="2400" dirty="0"/>
              <a:t>challenges that Netflix faces are wanting but compared to the firm’s strong brand equity, current market position, and opportunities, there are chances for significant brand growth and development.</a:t>
            </a:r>
          </a:p>
          <a:p>
            <a:pPr marL="285750" indent="-285750" algn="l">
              <a:buFont typeface="Wingdings" panose="05000000000000000000" pitchFamily="2" charset="2"/>
              <a:buChar char="Ø"/>
            </a:pPr>
            <a:endParaRPr lang="en-US" sz="2400" dirty="0"/>
          </a:p>
        </p:txBody>
      </p:sp>
    </p:spTree>
    <p:extLst>
      <p:ext uri="{BB962C8B-B14F-4D97-AF65-F5344CB8AC3E}">
        <p14:creationId xmlns:p14="http://schemas.microsoft.com/office/powerpoint/2010/main" val="30175761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subTitle" idx="1"/>
          </p:nvPr>
        </p:nvSpPr>
        <p:spPr bwMode="auto">
          <a:xfrm>
            <a:off x="383458" y="-19619"/>
            <a:ext cx="11179277" cy="6740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References </a:t>
            </a:r>
          </a:p>
          <a:p>
            <a:pPr marL="398463" marR="0" lvl="0" indent="-398463"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Bradshaw, T., &amp; Bond, S. (2017). Netflix looks to become the world's entertainer as it hits its milestone. </a:t>
            </a:r>
            <a:r>
              <a:rPr kumimoji="0" lang="en-US" altLang="en-US" sz="2000" b="0" i="1" u="none" strike="noStrike" cap="none" normalizeH="0" baseline="0" dirty="0" err="1"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Fninancial</a:t>
            </a:r>
            <a:r>
              <a:rPr kumimoji="0" lang="en-US" altLang="en-US" sz="2000" b="0" i="1"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Times</a:t>
            </a:r>
            <a:r>
              <a:rPr kumimoji="0" lang="en-US" altLang="en-US" sz="2000" b="0"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Retrieved 07 27, 2017, from https://www.ft.com/content/06b55bb8-6d0c-11e7-bfeb-33fe0c5b7eaa</a:t>
            </a:r>
            <a:endParaRPr kumimoji="0" lang="en-US" altLang="en-US" sz="1200" b="0" i="0" u="none" strike="noStrike" cap="none" normalizeH="0" baseline="0" dirty="0" smtClean="0">
              <a:ln>
                <a:noFill/>
              </a:ln>
              <a:solidFill>
                <a:schemeClr val="tx1"/>
              </a:solidFill>
              <a:effectLst/>
              <a:latin typeface="Arial" panose="020B0604020202020204" pitchFamily="34" charset="0"/>
            </a:endParaRPr>
          </a:p>
          <a:p>
            <a:pPr marL="398463" marR="0" lvl="0" indent="-398463"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Lang, B. (2014, 7 16). </a:t>
            </a:r>
            <a:r>
              <a:rPr kumimoji="0" lang="en-US" altLang="en-US" sz="2000" b="0" i="1"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Netflix. A La Carte Cable Favored by Majority of Customers, Study Finds</a:t>
            </a:r>
            <a:r>
              <a:rPr kumimoji="0" lang="en-US" altLang="en-US" sz="2000" b="0"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Retrieved from The Wrap: https://www.thewrap.com/majority-of-customers-want-a-la-carte-cable-study-finds/</a:t>
            </a:r>
            <a:endParaRPr kumimoji="0" lang="en-US" altLang="en-US" sz="1200" b="0" i="0" u="none" strike="noStrike" cap="none" normalizeH="0" baseline="0" dirty="0" smtClean="0">
              <a:ln>
                <a:noFill/>
              </a:ln>
              <a:solidFill>
                <a:schemeClr val="tx1"/>
              </a:solidFill>
              <a:effectLst/>
              <a:latin typeface="Arial" panose="020B0604020202020204" pitchFamily="34" charset="0"/>
            </a:endParaRPr>
          </a:p>
          <a:p>
            <a:pPr marL="398463" marR="0" lvl="0" indent="-398463"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Lewis, D. (2016). Will the internet of things sacrifice or </a:t>
            </a:r>
            <a:r>
              <a:rPr kumimoji="0" lang="en-US" altLang="en-US" sz="2000" b="0" i="0" u="none" strike="noStrike" cap="none" normalizeH="0" baseline="0" dirty="0" err="1"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sace</a:t>
            </a:r>
            <a:r>
              <a:rPr kumimoji="0" lang="en-US" altLang="en-US" sz="2000" b="0"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n-US" sz="2000" b="0" i="0" u="none" strike="noStrike" cap="none" normalizeH="0" baseline="0" dirty="0" err="1"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th</a:t>
            </a:r>
            <a:r>
              <a:rPr kumimoji="0" lang="en-US" altLang="en-US" sz="2000" b="0"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environment? </a:t>
            </a:r>
            <a:r>
              <a:rPr kumimoji="0" lang="en-US" altLang="en-US" sz="2000" b="0" i="1"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Guardian Business</a:t>
            </a:r>
            <a:r>
              <a:rPr kumimoji="0" lang="en-US" altLang="en-US" sz="2000" b="0"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Retrieved 07 27, 2017, from https://www.ft.com/content/2047563c-4bd6-11e7-a3f4-c742b9791d43</a:t>
            </a:r>
            <a:endParaRPr kumimoji="0" lang="en-US" altLang="en-US" sz="1200" b="0" i="0" u="none" strike="noStrike" cap="none" normalizeH="0" baseline="0" dirty="0" smtClean="0">
              <a:ln>
                <a:noFill/>
              </a:ln>
              <a:solidFill>
                <a:schemeClr val="tx1"/>
              </a:solidFill>
              <a:effectLst/>
              <a:latin typeface="Arial" panose="020B0604020202020204" pitchFamily="34" charset="0"/>
            </a:endParaRPr>
          </a:p>
          <a:p>
            <a:pPr marL="398463" marR="0" lvl="0" indent="-398463"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Mundy, S. (2016). Netflix to make first original series in India. </a:t>
            </a:r>
            <a:r>
              <a:rPr kumimoji="0" lang="en-US" altLang="en-US" sz="2000" b="0" i="1"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Financial times</a:t>
            </a:r>
            <a:r>
              <a:rPr kumimoji="0" lang="en-US" altLang="en-US" sz="2000" b="0"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Retrieved 07 27, 2017, from https://www.ft.com/content/67bf29c6-2bda-11e6-bf8d-26294ad519fc</a:t>
            </a:r>
            <a:endParaRPr kumimoji="0" lang="en-US" altLang="en-US" sz="1200" b="0" i="0" u="none" strike="noStrike" cap="none" normalizeH="0" baseline="0" dirty="0" smtClean="0">
              <a:ln>
                <a:noFill/>
              </a:ln>
              <a:solidFill>
                <a:schemeClr val="tx1"/>
              </a:solidFill>
              <a:effectLst/>
              <a:latin typeface="Arial" panose="020B0604020202020204" pitchFamily="34" charset="0"/>
            </a:endParaRPr>
          </a:p>
          <a:p>
            <a:pPr marL="398463" marR="0" lvl="0" indent="-398463"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err="1"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Opam</a:t>
            </a:r>
            <a:r>
              <a:rPr kumimoji="0" lang="en-US" altLang="en-US" sz="2000" b="0"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K. (2017). Netflix, other Hollywood companies join forces to fight piracy. </a:t>
            </a:r>
            <a:r>
              <a:rPr kumimoji="0" lang="en-US" altLang="en-US" sz="2000" b="0" i="1"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The verge</a:t>
            </a:r>
            <a:r>
              <a:rPr kumimoji="0" lang="en-US" altLang="en-US" sz="2000" b="0"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Retrieved 07 27, 27, from https://www.theverge.com/2017/6/13/15791688/hbo-netflix-hollywood-ace-fight-piracy</a:t>
            </a:r>
            <a:endParaRPr kumimoji="0" lang="en-US" altLang="en-US" sz="1200" b="0" i="0" u="none" strike="noStrike" cap="none" normalizeH="0" baseline="0" dirty="0" smtClean="0">
              <a:ln>
                <a:noFill/>
              </a:ln>
              <a:solidFill>
                <a:schemeClr val="tx1"/>
              </a:solidFill>
              <a:effectLst/>
              <a:latin typeface="Arial" panose="020B0604020202020204" pitchFamily="34" charset="0"/>
            </a:endParaRPr>
          </a:p>
          <a:p>
            <a:pPr marL="398463" marR="0" lvl="0" indent="-398463"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err="1"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Ouletta</a:t>
            </a:r>
            <a:r>
              <a:rPr kumimoji="0" lang="en-US" altLang="en-US" sz="2000" b="0"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K. (2014, 2 3). </a:t>
            </a:r>
            <a:r>
              <a:rPr kumimoji="0" lang="en-US" altLang="en-US" sz="2000" b="0" i="1"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Outside the Box: Netflix and the future of television</a:t>
            </a:r>
            <a:r>
              <a:rPr kumimoji="0" lang="en-US" altLang="en-US" sz="2000" b="0"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Retrieved 2 24, 2019, from The </a:t>
            </a:r>
            <a:r>
              <a:rPr kumimoji="0" lang="en-US" altLang="en-US" sz="2000" b="0" i="0" u="none" strike="noStrike" cap="none" normalizeH="0" baseline="0" dirty="0" err="1"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NewYorker</a:t>
            </a:r>
            <a:r>
              <a:rPr kumimoji="0" lang="en-US" altLang="en-US" sz="2000" b="0"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a:t>
            </a:r>
            <a:endParaRPr kumimoji="0" lang="en-US" altLang="en-US" sz="1200" b="0" i="0" u="none" strike="noStrike" cap="none" normalizeH="0" baseline="0" dirty="0" smtClean="0">
              <a:ln>
                <a:noFill/>
              </a:ln>
              <a:solidFill>
                <a:schemeClr val="tx1"/>
              </a:solidFill>
              <a:effectLst/>
              <a:latin typeface="Arial" panose="020B0604020202020204" pitchFamily="34" charset="0"/>
            </a:endParaRPr>
          </a:p>
          <a:p>
            <a:pPr marL="398463" marR="0" lvl="0" indent="-398463"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err="1"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Singla</a:t>
            </a:r>
            <a:r>
              <a:rPr kumimoji="0" lang="en-US" altLang="en-US" sz="2000" b="0"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 </a:t>
            </a:r>
            <a:r>
              <a:rPr kumimoji="0" lang="en-US" altLang="en-US" sz="2000" b="0" i="0" u="none" strike="noStrike" cap="none" normalizeH="0" baseline="0" dirty="0" err="1"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Chandrasekaran</a:t>
            </a:r>
            <a:r>
              <a:rPr kumimoji="0" lang="en-US" altLang="en-US" sz="2000" b="0"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B., Godfrey, P., &amp; </a:t>
            </a:r>
            <a:r>
              <a:rPr kumimoji="0" lang="en-US" altLang="en-US" sz="2000" b="0" i="0" u="none" strike="noStrike" cap="none" normalizeH="0" baseline="0" dirty="0" err="1"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Maggs</a:t>
            </a:r>
            <a:r>
              <a:rPr kumimoji="0" lang="en-US" altLang="en-US" sz="2000" b="0"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B. (2014). </a:t>
            </a:r>
            <a:r>
              <a:rPr kumimoji="0" lang="en-US" altLang="en-US" sz="2000" b="0" i="1"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The internet at the speed of light." Proceedings of the 13th ACM Workshop on Hot Topics in Networks.</a:t>
            </a:r>
            <a:r>
              <a:rPr kumimoji="0" lang="en-US" altLang="en-US" sz="2000" b="0"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New York, NY: Association of Computing Machinery.</a:t>
            </a:r>
            <a:endParaRPr kumimoji="0" lang="en-US" altLang="en-US" sz="12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32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000011636"/>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148</TotalTime>
  <Words>1659</Words>
  <Application>Microsoft Office PowerPoint</Application>
  <PresentationFormat>Widescreen</PresentationFormat>
  <Paragraphs>84</Paragraphs>
  <Slides>10</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Calibri</vt:lpstr>
      <vt:lpstr>Times New Roman</vt:lpstr>
      <vt:lpstr>Trebuchet MS</vt:lpstr>
      <vt:lpstr>Wingdings</vt:lpstr>
      <vt:lpstr>Wingdings 3</vt:lpstr>
      <vt:lpstr>Facet</vt:lpstr>
      <vt:lpstr>Competitive Strategy and Analysis Adopted by Netflix Name of Student Institutional Affiliation Date </vt:lpstr>
      <vt:lpstr>Introduction</vt:lpstr>
      <vt:lpstr>Competitive Strategies</vt:lpstr>
      <vt:lpstr>Porters Five Forces Model</vt:lpstr>
      <vt:lpstr>SWOT Analysis</vt:lpstr>
      <vt:lpstr>Weaknesses</vt:lpstr>
      <vt:lpstr>Opportunities</vt:lpstr>
      <vt:lpstr>Threats</vt:lpstr>
      <vt:lpstr>Conclusion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Competitive Strategy and Analysis Adopted by Netflix Name of Student Institutional Affiliation Date</dc:title>
  <dc:creator>Windows User</dc:creator>
  <cp:lastModifiedBy>Windows User</cp:lastModifiedBy>
  <cp:revision>13</cp:revision>
  <dcterms:created xsi:type="dcterms:W3CDTF">2019-02-24T17:28:06Z</dcterms:created>
  <dcterms:modified xsi:type="dcterms:W3CDTF">2019-02-24T19:56:22Z</dcterms:modified>
</cp:coreProperties>
</file>